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58F12AC-6530-46F6-9D1E-07B21E2CDF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794C5F3-2F05-4F8A-B263-6E1B088670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F0246A0-181F-44C4-BB69-475216C807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B3BF81B-0F5E-4109-B557-9EF67E56695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AE1330D-5E4A-4BEA-92D3-40F70C799D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256D504-22E2-4F84-BA04-85C1E92B98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31B58C4-26A9-42D7-AA18-5B2D480185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4A04C5-0955-4721-964D-62F1B25845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2A58B4-0FA8-49EC-811D-2F5BF48FD4B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CF710BB-62CD-4891-8C7C-399949480F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73C577-029B-49D7-80DE-8C815663B8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4E787A5-88E6-4EE6-8376-BB433AC123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502C02-F549-4197-8BEB-6DB66B0A24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550F8F4-E9EB-4553-9911-FB99A74B467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77892BA-0307-4B89-9024-C788FF497F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CEBB9F-24FD-42F9-902A-67AE310ACE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FF43114-0AA5-4DFE-A79A-350D1CE5D0E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415EAA9-1AE6-4310-9CDA-A927EEB10F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663C6BF-418E-4B1D-8A74-DF7A606AB6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13F984D-09E0-4E44-8C09-FBE9E0D0AC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526AD36-551A-448A-B831-303EF436F7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2300F16-8B0D-4599-BF15-64BDB5D4CE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5D5B332-5E6E-448E-918C-C8ACB8B7EFB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64CFF93-148A-4E32-A208-4468DD5029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88000"/>
          </a:bodyPr>
          <a:lstStyle/>
          <a:p>
            <a:r>
              <a:rPr lang="ru-RU" sz="52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01B9999-20D6-4D9F-85EE-E5FF8A3CAB2A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ru-RU" sz="10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lstStyle/>
          <a:p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36F7E52-5ACD-4A29-B008-2A6F1A94CFBD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‹#›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2103480"/>
            <a:ext cx="8520120" cy="875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000" b="0" strike="noStrike" spc="-1">
                <a:solidFill>
                  <a:srgbClr val="000000"/>
                </a:solidFill>
                <a:latin typeface="Arial"/>
                <a:ea typeface="Arial"/>
              </a:rPr>
              <a:t>КУРСОВАЯ РАБОТА НА ТЕМУ: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2000" b="0" strike="noStrike" spc="-1">
                <a:solidFill>
                  <a:srgbClr val="000000"/>
                </a:solidFill>
                <a:latin typeface="Arial"/>
                <a:ea typeface="Arial"/>
              </a:rPr>
              <a:t> «Визуализация тел вращения»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454800" y="4350960"/>
            <a:ext cx="33145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1600" b="0" strike="noStrike" spc="-1">
                <a:solidFill>
                  <a:srgbClr val="000000"/>
                </a:solidFill>
                <a:latin typeface="Arial"/>
                <a:ea typeface="Arial"/>
              </a:rPr>
              <a:t>Студент: Новиков А.А. </a:t>
            </a:r>
            <a:endParaRPr lang="ru-RU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1600" b="0" strike="noStrike" spc="-1">
                <a:solidFill>
                  <a:srgbClr val="000000"/>
                </a:solidFill>
                <a:latin typeface="Arial"/>
                <a:ea typeface="Arial"/>
              </a:rPr>
              <a:t>Руководитель: Куров А.В.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80" name="Google Shape;56;p13"/>
          <p:cNvSpPr/>
          <p:nvPr/>
        </p:nvSpPr>
        <p:spPr>
          <a:xfrm>
            <a:off x="2490480" y="504000"/>
            <a:ext cx="4162320" cy="146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(национальный исследовательский университет)» (МГТУ им. Н.Э. Баумана)</a:t>
            </a:r>
            <a:endParaRPr lang="ru-RU" sz="1200" b="0" strike="noStrike" spc="-1">
              <a:latin typeface="Arial"/>
            </a:endParaRPr>
          </a:p>
        </p:txBody>
      </p:sp>
      <p:pic>
        <p:nvPicPr>
          <p:cNvPr id="81" name="Google Shape;57;p13"/>
          <p:cNvPicPr/>
          <p:nvPr/>
        </p:nvPicPr>
        <p:blipFill>
          <a:blip r:embed="rId2"/>
          <a:stretch/>
        </p:blipFill>
        <p:spPr>
          <a:xfrm>
            <a:off x="786600" y="525600"/>
            <a:ext cx="1021680" cy="1155240"/>
          </a:xfrm>
          <a:prstGeom prst="rect">
            <a:avLst/>
          </a:prstGeom>
          <a:ln w="0">
            <a:noFill/>
          </a:ln>
        </p:spPr>
      </p:pic>
      <p:sp>
        <p:nvSpPr>
          <p:cNvPr id="82" name="Google Shape;55;p13"/>
          <p:cNvSpPr/>
          <p:nvPr/>
        </p:nvSpPr>
        <p:spPr>
          <a:xfrm>
            <a:off x="3922200" y="4764960"/>
            <a:ext cx="1299600" cy="79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  <a:ea typeface="Arial"/>
              </a:rPr>
              <a:t>Москва, 2024 г.</a:t>
            </a:r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8520120" cy="561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Схема классов программы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Рисунок 2"/>
          <p:cNvPicPr/>
          <p:nvPr/>
        </p:nvPicPr>
        <p:blipFill>
          <a:blip r:embed="rId2"/>
          <a:stretch/>
        </p:blipFill>
        <p:spPr>
          <a:xfrm>
            <a:off x="1078560" y="1431360"/>
            <a:ext cx="6986880" cy="371160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C5BFB4F-5AFE-4D3B-99A1-A4BBCB84E08C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10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8521200" cy="572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Выбор языка программирования и среды разработки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Текст 5"/>
          <p:cNvSpPr/>
          <p:nvPr/>
        </p:nvSpPr>
        <p:spPr>
          <a:xfrm>
            <a:off x="-13320" y="145044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rmAutofit/>
          </a:bodyPr>
          <a:lstStyle/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язык: С++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;</a:t>
            </a:r>
            <a:endParaRPr lang="ru-RU" sz="1800" b="0" strike="noStrike" spc="-1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среда разработки: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Qt Creator;</a:t>
            </a:r>
            <a:endParaRPr lang="ru-RU" sz="1800" b="0" strike="noStrike" spc="-1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Модульное тестирование: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Qt Test.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4741E74-A269-4FC3-B8EA-16F566EC46CE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11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37195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Интерфейс программы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Рисунок 7"/>
          <p:cNvPicPr/>
          <p:nvPr/>
        </p:nvPicPr>
        <p:blipFill>
          <a:blip r:embed="rId2"/>
          <a:stretch/>
        </p:blipFill>
        <p:spPr>
          <a:xfrm>
            <a:off x="761040" y="1380600"/>
            <a:ext cx="3073320" cy="3619800"/>
          </a:xfrm>
          <a:prstGeom prst="rect">
            <a:avLst/>
          </a:prstGeom>
          <a:ln w="0">
            <a:noFill/>
          </a:ln>
        </p:spPr>
      </p:pic>
      <p:pic>
        <p:nvPicPr>
          <p:cNvPr id="131" name="Рисунок 1"/>
          <p:cNvPicPr/>
          <p:nvPr/>
        </p:nvPicPr>
        <p:blipFill>
          <a:blip r:embed="rId3"/>
          <a:stretch/>
        </p:blipFill>
        <p:spPr>
          <a:xfrm>
            <a:off x="5309280" y="1380600"/>
            <a:ext cx="3073320" cy="357660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2"/>
          <p:cNvSpPr>
            <a:spLocks noGrp="1"/>
          </p:cNvSpPr>
          <p:nvPr>
            <p:ph type="sldNum" idx="1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28CB0EA-9142-44FC-980A-F953637557E4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12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42224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Пример работы программы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Рисунок 7"/>
          <p:cNvPicPr/>
          <p:nvPr/>
        </p:nvPicPr>
        <p:blipFill>
          <a:blip r:embed="rId2"/>
          <a:stretch/>
        </p:blipFill>
        <p:spPr>
          <a:xfrm>
            <a:off x="761040" y="1398600"/>
            <a:ext cx="3073320" cy="3584520"/>
          </a:xfrm>
          <a:prstGeom prst="rect">
            <a:avLst/>
          </a:prstGeom>
          <a:ln w="0">
            <a:noFill/>
          </a:ln>
        </p:spPr>
      </p:pic>
      <p:pic>
        <p:nvPicPr>
          <p:cNvPr id="135" name="Рисунок 1"/>
          <p:cNvPicPr/>
          <p:nvPr/>
        </p:nvPicPr>
        <p:blipFill>
          <a:blip r:embed="rId3"/>
          <a:stretch/>
        </p:blipFill>
        <p:spPr>
          <a:xfrm>
            <a:off x="5315760" y="1380600"/>
            <a:ext cx="3060000" cy="357660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2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1D0AA6B-C3C3-4C9E-8C0B-F371969B3E96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13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914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Зависимость времени отрисовки одного кадра от числа разбиений окружности и от количества точек образующей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Рисунок 3"/>
          <p:cNvPicPr/>
          <p:nvPr/>
        </p:nvPicPr>
        <p:blipFill>
          <a:blip r:embed="rId2"/>
          <a:stretch/>
        </p:blipFill>
        <p:spPr>
          <a:xfrm>
            <a:off x="181080" y="2148120"/>
            <a:ext cx="4314600" cy="2596320"/>
          </a:xfrm>
          <a:prstGeom prst="rect">
            <a:avLst/>
          </a:prstGeom>
          <a:ln w="0">
            <a:noFill/>
          </a:ln>
        </p:spPr>
      </p:pic>
      <p:pic>
        <p:nvPicPr>
          <p:cNvPr id="139" name="Рисунок 9"/>
          <p:cNvPicPr/>
          <p:nvPr/>
        </p:nvPicPr>
        <p:blipFill>
          <a:blip r:embed="rId3"/>
          <a:stretch/>
        </p:blipFill>
        <p:spPr>
          <a:xfrm>
            <a:off x="4495680" y="2010960"/>
            <a:ext cx="4088160" cy="259632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2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764691C-497D-4D69-B6AA-3352B7F23DE7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14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-1080" y="808200"/>
            <a:ext cx="8521200" cy="572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Заключение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0" y="1380960"/>
            <a:ext cx="9142560" cy="4566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В ходе выполнения курсовой работы была достигнута поставленная цель: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было разработано программное обеспечение для визуализации тел вращения с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добавлением фактуры и текстуры материала.</a:t>
            </a:r>
            <a:br>
              <a:rPr sz="1800"/>
            </a:b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Были решены следующие задачи: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Times New Roman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описана предметная область работы;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Times New Roman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рассмотрены и выбраны алгоритмы построения реалистичного тела вращения;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Times New Roman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на основе выбранных алгоритмов было спроектировано программное обеспечение;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Times New Roman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было реализовано спроектированное программное обсечение;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Times New Roman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проведено исследование на основе разработанной программы.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1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D60CDDA-D532-4B47-9B7E-5CEBCA4CCA96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15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8521200" cy="572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Цель и задачи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080" y="1380960"/>
            <a:ext cx="8520120" cy="4582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595959"/>
                </a:solidFill>
                <a:latin typeface="Times New Roman"/>
                <a:ea typeface="Arial"/>
              </a:rPr>
              <a:t>Цель работы </a:t>
            </a: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— разработка программного обеспечения для визуализации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тел вращения с добавлением фактуры и текстуры материала.</a:t>
            </a:r>
            <a:br>
              <a:rPr sz="1800"/>
            </a:b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595959"/>
                </a:solidFill>
                <a:latin typeface="Times New Roman"/>
                <a:ea typeface="Arial"/>
              </a:rPr>
              <a:t>Задачи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описать предметную область работы;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рассмотреть и выбрать алгоритмы построения реалистичного тела вращения;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на основе выбранных алгоритмов спроектировать программное обеспечение;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реализовать спроектированное программное обеспечение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провести исследование на основе разработанной программы.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7786990-5FD6-4678-935C-848D0458C73B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2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Описание объектов сцены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0" y="144828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Тело вращения – это объект, образованный вращением плоской линии (образующей) вокруг фиксированной оси (направляющей)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Образующая – кривая Безье, заданная начальной и конечной точками, контрольными точками.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Picture 2" descr="Кривая Безье — Википедия (с комментариями)"/>
          <p:cNvPicPr/>
          <p:nvPr/>
        </p:nvPicPr>
        <p:blipFill>
          <a:blip r:embed="rId2"/>
          <a:stretch/>
        </p:blipFill>
        <p:spPr>
          <a:xfrm>
            <a:off x="6197400" y="2609280"/>
            <a:ext cx="2322720" cy="2322720"/>
          </a:xfrm>
          <a:prstGeom prst="rect">
            <a:avLst/>
          </a:prstGeom>
          <a:ln w="0">
            <a:noFill/>
          </a:ln>
        </p:spPr>
      </p:pic>
      <p:sp>
        <p:nvSpPr>
          <p:cNvPr id="89" name="TextBox 2"/>
          <p:cNvSpPr/>
          <p:nvPr/>
        </p:nvSpPr>
        <p:spPr>
          <a:xfrm>
            <a:off x="4220640" y="4591080"/>
            <a:ext cx="1976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1448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Пример кривой Безье</a:t>
            </a:r>
            <a:endParaRPr lang="ru-RU" sz="14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7DA9677-AE59-45EF-B7C1-9C7E399120FC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3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Анализ и выбор алгоритмов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0" y="144828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Используемы алгоритмы и методы: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дискретное представление тела;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алгоритм, использующий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Z-</a:t>
            </a: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буфер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модель освещения Ламберта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закраска по Фонгу.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E8E3BFF-BDFF-431C-9371-728FD4DB5919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4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8520120" cy="372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Анализ и выбор алгоритмов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14040" y="1259280"/>
            <a:ext cx="4246200" cy="1749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9000"/>
          </a:bodyPr>
          <a:lstStyle/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Алгоритмы визуализации неровностей: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bump mapping</a:t>
            </a: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 (рисунок 1)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u="sng" strike="noStrike" spc="-1">
                <a:solidFill>
                  <a:srgbClr val="000000"/>
                </a:solidFill>
                <a:uFillTx/>
                <a:latin typeface="Times New Roman"/>
                <a:ea typeface="Arial"/>
              </a:rPr>
              <a:t>normal mapping</a:t>
            </a:r>
            <a:r>
              <a:rPr lang="ru-RU" sz="1800" b="0" u="sng" strike="noStrike" spc="-1">
                <a:solidFill>
                  <a:srgbClr val="000000"/>
                </a:solidFill>
                <a:uFillTx/>
                <a:latin typeface="Times New Roman"/>
                <a:ea typeface="Arial"/>
              </a:rPr>
              <a:t> (рисунок 2)</a:t>
            </a:r>
            <a:r>
              <a:rPr lang="en-US" sz="1800" b="0" u="sng" strike="noStrike" spc="-1">
                <a:solidFill>
                  <a:srgbClr val="000000"/>
                </a:solidFill>
                <a:uFillTx/>
                <a:latin typeface="Times New Roman"/>
                <a:ea typeface="Arial"/>
              </a:rPr>
              <a:t>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parallax mapping</a:t>
            </a: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 (рисунок 3)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;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displacement mapping</a:t>
            </a: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 (рисунок 4)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Picture 2" descr="undefined"/>
          <p:cNvPicPr/>
          <p:nvPr/>
        </p:nvPicPr>
        <p:blipFill>
          <a:blip r:embed="rId2"/>
          <a:stretch/>
        </p:blipFill>
        <p:spPr>
          <a:xfrm>
            <a:off x="303840" y="2898000"/>
            <a:ext cx="2482560" cy="83376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6" descr="undefined"/>
          <p:cNvPicPr/>
          <p:nvPr/>
        </p:nvPicPr>
        <p:blipFill>
          <a:blip r:embed="rId3"/>
          <a:stretch/>
        </p:blipFill>
        <p:spPr>
          <a:xfrm>
            <a:off x="4897440" y="3573000"/>
            <a:ext cx="2482560" cy="15516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8" descr="Что такое Normal Map? Определение | KonroGames"/>
          <p:cNvPicPr/>
          <p:nvPr/>
        </p:nvPicPr>
        <p:blipFill>
          <a:blip r:embed="rId4"/>
          <a:stretch/>
        </p:blipFill>
        <p:spPr>
          <a:xfrm>
            <a:off x="303840" y="3784680"/>
            <a:ext cx="2482560" cy="133992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10" descr="undefined"/>
          <p:cNvPicPr/>
          <p:nvPr/>
        </p:nvPicPr>
        <p:blipFill>
          <a:blip r:embed="rId5"/>
          <a:stretch/>
        </p:blipFill>
        <p:spPr>
          <a:xfrm>
            <a:off x="4913280" y="1940040"/>
            <a:ext cx="2482560" cy="1551600"/>
          </a:xfrm>
          <a:prstGeom prst="rect">
            <a:avLst/>
          </a:prstGeom>
          <a:ln w="0">
            <a:noFill/>
          </a:ln>
        </p:spPr>
      </p:pic>
      <p:sp>
        <p:nvSpPr>
          <p:cNvPr id="100" name="Текст 5"/>
          <p:cNvSpPr/>
          <p:nvPr/>
        </p:nvSpPr>
        <p:spPr>
          <a:xfrm>
            <a:off x="2816280" y="3252240"/>
            <a:ext cx="145944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rmAutofit fontScale="94000"/>
          </a:bodyPr>
          <a:lstStyle/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Рисунок 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01" name="Текст 5"/>
          <p:cNvSpPr/>
          <p:nvPr/>
        </p:nvSpPr>
        <p:spPr>
          <a:xfrm>
            <a:off x="7396200" y="3012120"/>
            <a:ext cx="145944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rmAutofit fontScale="94000"/>
          </a:bodyPr>
          <a:lstStyle/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Рисунок 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02" name="Текст 5"/>
          <p:cNvSpPr/>
          <p:nvPr/>
        </p:nvSpPr>
        <p:spPr>
          <a:xfrm>
            <a:off x="2816280" y="4645080"/>
            <a:ext cx="145944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rmAutofit fontScale="94000"/>
          </a:bodyPr>
          <a:lstStyle/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Рисунок 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03" name="Текст 5"/>
          <p:cNvSpPr/>
          <p:nvPr/>
        </p:nvSpPr>
        <p:spPr>
          <a:xfrm>
            <a:off x="7380720" y="4645080"/>
            <a:ext cx="1459440" cy="47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rmAutofit fontScale="94000"/>
          </a:bodyPr>
          <a:lstStyle/>
          <a:p>
            <a:pPr marL="114480">
              <a:lnSpc>
                <a:spcPct val="115000"/>
              </a:lnSpc>
              <a:buNone/>
              <a:tabLst>
                <a:tab pos="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Рисунок 4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.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C03EA528-C389-4785-B532-84B14ACE8343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5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852012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Алгоритм построения изображения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Рисунок 2"/>
          <p:cNvPicPr/>
          <p:nvPr/>
        </p:nvPicPr>
        <p:blipFill>
          <a:blip r:embed="rId2"/>
          <a:stretch/>
        </p:blipFill>
        <p:spPr>
          <a:xfrm>
            <a:off x="2107800" y="1361520"/>
            <a:ext cx="4928400" cy="342108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B408638-CA16-49B4-BD7F-E5BBCB674171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6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Алгоритм наложения текстуры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Box 3"/>
          <p:cNvSpPr/>
          <p:nvPr/>
        </p:nvSpPr>
        <p:spPr>
          <a:xfrm>
            <a:off x="162720" y="1380600"/>
            <a:ext cx="7082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UV-</a:t>
            </a: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Arial"/>
              </a:rPr>
              <a:t>координаты:</a:t>
            </a:r>
            <a:endParaRPr lang="ru-RU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U –</a:t>
            </a: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Arial"/>
              </a:rPr>
              <a:t> горизонтальная ось текстуры, 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V – </a:t>
            </a:r>
            <a:r>
              <a:rPr lang="ru-RU" sz="1400" b="0" strike="noStrike" spc="-1">
                <a:solidFill>
                  <a:srgbClr val="000000"/>
                </a:solidFill>
                <a:latin typeface="Arial"/>
                <a:ea typeface="Arial"/>
              </a:rPr>
              <a:t>вертикальная.</a:t>
            </a:r>
            <a:endParaRPr lang="ru-RU" sz="1400" b="0" strike="noStrike" spc="-1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2"/>
              <p:cNvSpPr txBox="1"/>
              <p:nvPr/>
            </p:nvSpPr>
            <p:spPr>
              <a:xfrm>
                <a:off x="162720" y="2271240"/>
                <a:ext cx="5441444" cy="60552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  <m:e>
                          <m:rad>
                            <m:ra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/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/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0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0" y="2271240"/>
                <a:ext cx="5441444" cy="605520"/>
              </a:xfrm>
              <a:prstGeom prst="rect">
                <a:avLst/>
              </a:prstGeom>
              <a:blipFill>
                <a:blip r:embed="rId2"/>
                <a:stretch>
                  <a:fillRect b="-353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4"/>
              <p:cNvSpPr txBox="1"/>
              <p:nvPr/>
            </p:nvSpPr>
            <p:spPr>
              <a:xfrm>
                <a:off x="162720" y="3110695"/>
                <a:ext cx="5649262" cy="61308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ad>
                            <m:ra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/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/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1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0" y="3110695"/>
                <a:ext cx="5649262" cy="613080"/>
              </a:xfrm>
              <a:prstGeom prst="rect">
                <a:avLst/>
              </a:prstGeom>
              <a:blipFill>
                <a:blip r:embed="rId3"/>
                <a:stretch>
                  <a:fillRect b="-356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7"/>
              <p:cNvSpPr txBox="1"/>
              <p:nvPr/>
            </p:nvSpPr>
            <p:spPr>
              <a:xfrm>
                <a:off x="0" y="4090975"/>
                <a:ext cx="1693789" cy="4446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𝑝𝑜𝑖𝑛𝑡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2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0975"/>
                <a:ext cx="1693789" cy="444600"/>
              </a:xfrm>
              <a:prstGeom prst="rect">
                <a:avLst/>
              </a:prstGeom>
              <a:blipFill>
                <a:blip r:embed="rId4"/>
                <a:stretch>
                  <a:fillRect b="-38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8"/>
              <p:cNvSpPr txBox="1"/>
              <p:nvPr/>
            </p:nvSpPr>
            <p:spPr>
              <a:xfrm>
                <a:off x="5477948" y="2119287"/>
                <a:ext cx="1442398" cy="4014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3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48" y="2119287"/>
                <a:ext cx="1442398" cy="401400"/>
              </a:xfrm>
              <a:prstGeom prst="rect">
                <a:avLst/>
              </a:prstGeom>
              <a:blipFill>
                <a:blip r:embed="rId5"/>
                <a:stretch>
                  <a:fillRect b="-4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20"/>
              <p:cNvSpPr/>
              <p:nvPr/>
            </p:nvSpPr>
            <p:spPr>
              <a:xfrm>
                <a:off x="5720402" y="2743495"/>
                <a:ext cx="2624760" cy="73721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ru-RU" sz="14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</a:rPr>
                  <a:t>где</a:t>
                </a:r>
                <a:r>
                  <a:rPr lang="ru-RU" sz="1400" b="0" i="1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</a:rPr>
                  <a:t> </a:t>
                </a:r>
                <a:b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sz="14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4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14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</a:rPr>
                  <a:t> – номер текущего сегмента, </a:t>
                </a:r>
                <a14:m>
                  <m:oMath xmlns:m="http://schemas.openxmlformats.org/officeDocument/2006/math">
                    <m:r>
                      <a:rPr lang="ru-RU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4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</a:rPr>
                  <a:t>– общее число сегментов.</a:t>
                </a:r>
                <a:endParaRPr lang="ru-RU" sz="1400" b="0" strike="noStrike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4" name="TextBox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02" y="2743495"/>
                <a:ext cx="2624760" cy="737210"/>
              </a:xfrm>
              <a:prstGeom prst="rect">
                <a:avLst/>
              </a:prstGeom>
              <a:blipFill>
                <a:blip r:embed="rId6"/>
                <a:stretch>
                  <a:fillRect l="-696" t="-1653" b="-7438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PlaceHolder 2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36D00E5-F912-45C6-ADF3-06D758A80CDD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7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Схема алгоритма, использующего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Z-</a:t>
            </a: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буфер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Рисунок 3"/>
          <p:cNvPicPr/>
          <p:nvPr/>
        </p:nvPicPr>
        <p:blipFill>
          <a:blip r:embed="rId2"/>
          <a:stretch/>
        </p:blipFill>
        <p:spPr>
          <a:xfrm>
            <a:off x="3134880" y="1263600"/>
            <a:ext cx="3227400" cy="387936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0C71DDE-E6D6-4114-B2DA-3D29892D70D7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8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0" y="808200"/>
            <a:ext cx="914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Схемы алгоритмов получения тела вращения и вычисления освещенности 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Рисунок 3"/>
          <p:cNvPicPr/>
          <p:nvPr/>
        </p:nvPicPr>
        <p:blipFill>
          <a:blip r:embed="rId2"/>
          <a:stretch/>
        </p:blipFill>
        <p:spPr>
          <a:xfrm>
            <a:off x="816120" y="1670400"/>
            <a:ext cx="3268800" cy="3282480"/>
          </a:xfrm>
          <a:prstGeom prst="rect">
            <a:avLst/>
          </a:prstGeom>
          <a:ln w="0">
            <a:noFill/>
          </a:ln>
        </p:spPr>
      </p:pic>
      <p:pic>
        <p:nvPicPr>
          <p:cNvPr id="121" name="Рисунок 186" descr="Изображение выглядит как текст, диаграмма, снимок экрана, Шрифт&#10;&#10;Автоматически созданное описание"/>
          <p:cNvPicPr/>
          <p:nvPr/>
        </p:nvPicPr>
        <p:blipFill>
          <a:blip r:embed="rId3"/>
          <a:stretch/>
        </p:blipFill>
        <p:spPr>
          <a:xfrm>
            <a:off x="5203800" y="1670400"/>
            <a:ext cx="3123360" cy="32194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2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ru" sz="1000" b="0" strike="noStrike" spc="-1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77B7521-03D9-436B-9BCD-9418B3AFE4D8}" type="slidenum">
              <a:rPr lang="ru" sz="1000" b="0" strike="noStrike" spc="-1">
                <a:solidFill>
                  <a:srgbClr val="595959"/>
                </a:solidFill>
                <a:latin typeface="Arial"/>
                <a:ea typeface="Arial"/>
              </a:rPr>
              <a:t>9</a:t>
            </a:fld>
            <a:endParaRPr lang="ru-RU" sz="10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</TotalTime>
  <Words>429</Words>
  <Application>Microsoft Office PowerPoint</Application>
  <PresentationFormat>Экран (16:9)</PresentationFormat>
  <Paragraphs>78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Cambria Math</vt:lpstr>
      <vt:lpstr>Symbol</vt:lpstr>
      <vt:lpstr>Times New Roman</vt:lpstr>
      <vt:lpstr>Wingdings</vt:lpstr>
      <vt:lpstr>Office Theme</vt:lpstr>
      <vt:lpstr>Office Theme</vt:lpstr>
      <vt:lpstr>КУРСОВАЯ РАБОТА НА ТЕМУ:  «Визуализация тел вращения»</vt:lpstr>
      <vt:lpstr>Цель и задачи</vt:lpstr>
      <vt:lpstr>Описание объектов сцены</vt:lpstr>
      <vt:lpstr>Анализ и выбор алгоритмов</vt:lpstr>
      <vt:lpstr>Анализ и выбор алгоритмов</vt:lpstr>
      <vt:lpstr>Алгоритм построения изображения</vt:lpstr>
      <vt:lpstr>Алгоритм наложения текстуры</vt:lpstr>
      <vt:lpstr>Схема алгоритма, использующего Z-буфер</vt:lpstr>
      <vt:lpstr>Схемы алгоритмов получения тела вращения и вычисления освещенности </vt:lpstr>
      <vt:lpstr>Схема классов программы</vt:lpstr>
      <vt:lpstr>Выбор языка программирования и среды разработки</vt:lpstr>
      <vt:lpstr>Интерфейс программы</vt:lpstr>
      <vt:lpstr>Пример работы программы</vt:lpstr>
      <vt:lpstr>Зависимость времени отрисовки одного кадра от числа разбиений окружности и от количества точек образующей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dc:description/>
  <cp:lastModifiedBy>Артём Новиков</cp:lastModifiedBy>
  <cp:revision>20</cp:revision>
  <dcterms:modified xsi:type="dcterms:W3CDTF">2024-12-21T16:17:34Z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Экран (16:9)</vt:lpwstr>
  </property>
  <property fmtid="{D5CDD505-2E9C-101B-9397-08002B2CF9AE}" pid="4" name="Slides">
    <vt:i4>15</vt:i4>
  </property>
</Properties>
</file>